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6" r:id="rId5"/>
    <p:sldId id="261" r:id="rId6"/>
    <p:sldId id="260" r:id="rId7"/>
    <p:sldId id="262" r:id="rId8"/>
    <p:sldId id="259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91" autoAdjust="0"/>
    <p:restoredTop sz="94397" autoAdjust="0"/>
  </p:normalViewPr>
  <p:slideViewPr>
    <p:cSldViewPr snapToGrid="0">
      <p:cViewPr varScale="1">
        <p:scale>
          <a:sx n="112" d="100"/>
          <a:sy n="112" d="100"/>
        </p:scale>
        <p:origin x="52" y="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2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6C121-75F4-4081-9700-E3BBABA07C52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D6A67-5141-4269-A07E-080B1326D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234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D6A67-5141-4269-A07E-080B1326DBF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36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D6A67-5141-4269-A07E-080B1326DBF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571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Boundary condition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D6A67-5141-4269-A07E-080B1326DBF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838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频域相当于换了一个坐标系，在另一个坐标系的层面上进行</a:t>
            </a:r>
            <a:r>
              <a:rPr lang="en-US" altLang="zh-CN" dirty="0"/>
              <a:t>preconditioning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D6A67-5141-4269-A07E-080B1326DBF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580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A46A1-D1A9-3BC6-4166-C17480B35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A40053-BD22-4949-CDB4-9707BEC89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03299B-A983-DA1D-3AEA-885CB27EF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9BE9-7797-44F6-B5DF-183981914BD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33DFB4-48FD-7798-C9C1-CE075DC69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AF753E-1C3A-01D9-A5BF-C385EFE21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37654-722D-49DE-A890-528855017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80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02B99D-34F4-B86E-D05D-44BD0CEB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464B8F-4E1B-4DAF-22D6-568E07C9EB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C260F3-AABA-46B9-D0BA-2438CEE9E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9BE9-7797-44F6-B5DF-183981914BD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6ADE91-B283-F201-3C7E-04ACA8DAE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290646-711B-9107-35C6-840BD38F1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37654-722D-49DE-A890-528855017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968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AA70E7-5431-370B-10E2-49354C017B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6514C1-CE7C-E147-19FB-A6A7ABC09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9896D2-E88F-E69F-8655-68AE2412C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9BE9-7797-44F6-B5DF-183981914BD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A6DB17-53AB-8A84-0035-6DB1F0368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49604C-0465-466D-A315-D9C17E4CF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37654-722D-49DE-A890-528855017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519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9EBD3-57C9-2742-51E4-68B90EFF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2FF462-204B-6F56-1FA6-26C6C9A2B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301620-370F-6C4B-C895-B4B62BB6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9BE9-7797-44F6-B5DF-183981914BD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DDD8F1-7594-8557-91BD-0D8E9CFFE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AA1CA7-BFF4-A2F0-14CF-1F3C13A7B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37654-722D-49DE-A890-528855017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93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2327AD-10AC-5D9E-7F01-60B28F75F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C74549-DC24-754C-BEBA-DDDA4B81A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F39681-EF0F-07C6-0F0E-521F5662E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9BE9-7797-44F6-B5DF-183981914BD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1383D3-D07F-77C3-19FB-7BCEBB09B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21A3BF-12CE-9FC4-1614-43D68AC69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37654-722D-49DE-A890-528855017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72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EBF376-BDA9-782A-52A8-EFE206A5A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C4140B-D7D3-9E4C-D10A-26DFE03022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38C749-FECE-5A18-A7DC-7B99BBBD8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4ED9C6-511B-0549-620C-2F0548C7D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9BE9-7797-44F6-B5DF-183981914BD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7C0109-BA26-85F4-F534-FDE42F8EE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CC680A-21F2-FC61-E085-585EFEB9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37654-722D-49DE-A890-528855017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004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7B452-5FEB-7845-177C-D92BAA70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353DBC-369D-0A58-4AB2-1403C2BCD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84A62D-3A3D-AB90-2EBA-5FEA2603D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14683F1-7650-9C58-E246-2AA809B8F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5C43C82-47D8-4DF9-B311-997F577922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0E2CC5-C1AC-2EA0-8C67-24DA77533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9BE9-7797-44F6-B5DF-183981914BD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00F4A06-C7E6-FEA0-7C51-AAAF47A20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2808863-0087-B040-AA00-15294ADB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37654-722D-49DE-A890-528855017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515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C5D2C6-FCA1-C717-00B9-C07ED8AC9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58C6A15-B848-ED26-DC93-33166737B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9BE9-7797-44F6-B5DF-183981914BD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6C9CA9-F2FC-C08E-8762-F1436C7BD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6BD1C7-3DEB-26FC-349D-4FEF13612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37654-722D-49DE-A890-528855017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785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DAE154-32CC-5611-3DDE-E00770E6C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9BE9-7797-44F6-B5DF-183981914BD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9A74F18-A22D-D2D4-C8F9-65ACFA35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976020-7B97-55B8-D785-6B69875AA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37654-722D-49DE-A890-528855017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855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D2BFF-DF56-7DB6-7811-E7D8FAA7B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27D55E-CD5E-5199-75EC-10F4F8DC4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1B9F86-D16D-3053-EFE9-7CE0F77AE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18026F-0634-2DE9-A948-C890DACB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9BE9-7797-44F6-B5DF-183981914BD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518378-104E-CD83-7122-0035EE14D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882734-FC98-B1E0-68F6-CB417ECA0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37654-722D-49DE-A890-528855017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74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5ED68-2C23-BBA0-424C-7B76049E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36BCC1-1653-4786-1D77-430AA4DE8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A529BA-25E4-5074-041C-4EA963631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0E19F5-7F5A-D105-13BD-B7496FEF1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9BE9-7797-44F6-B5DF-183981914BD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A020CA-172C-C2EF-80E0-5FDCA3477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8CD2B7-F25B-C561-088D-EA3565727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37654-722D-49DE-A890-528855017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019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720A0F7-04D8-58CD-46B3-81D5D013A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36313F-A031-5320-DEBD-CB0FA22A7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1C2F5-EE73-A353-B059-F8383BEA1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89BE9-7797-44F6-B5DF-183981914BD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935AC4-0353-068A-2764-0F83CA43D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872DB4-D532-9694-3F71-826AFDB91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37654-722D-49DE-A890-528855017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74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.jp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1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10" Type="http://schemas.openxmlformats.org/officeDocument/2006/relationships/image" Target="../media/image21.wmf"/><Relationship Id="rId4" Type="http://schemas.openxmlformats.org/officeDocument/2006/relationships/image" Target="../media/image19.png"/><Relationship Id="rId9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F53E0D-F37F-8AD8-5DEA-368AF531E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6" y="806152"/>
            <a:ext cx="2457450" cy="6179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1A1E4D4-0016-9611-739F-15AECDA46036}"/>
              </a:ext>
            </a:extLst>
          </p:cNvPr>
          <p:cNvSpPr txBox="1"/>
          <p:nvPr/>
        </p:nvSpPr>
        <p:spPr>
          <a:xfrm>
            <a:off x="183986" y="1793081"/>
            <a:ext cx="11465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Accelerating Score-based Generative Models with Preconditioned Diffusion Sampling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A84E05-87EC-8D61-1D3A-FE27F7B8C33B}"/>
              </a:ext>
            </a:extLst>
          </p:cNvPr>
          <p:cNvSpPr txBox="1"/>
          <p:nvPr/>
        </p:nvSpPr>
        <p:spPr>
          <a:xfrm>
            <a:off x="183986" y="3772611"/>
            <a:ext cx="121722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Hengyuan Ma, Li Zhang, Xiatian Zhu, and Jianfeng Feng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Fudan University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Surrey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B44898A-8B8B-DEAE-F070-FEB6B9EDF535}"/>
              </a:ext>
            </a:extLst>
          </p:cNvPr>
          <p:cNvSpPr/>
          <p:nvPr/>
        </p:nvSpPr>
        <p:spPr>
          <a:xfrm>
            <a:off x="6329364" y="1793081"/>
            <a:ext cx="8372475" cy="8205661"/>
          </a:xfrm>
          <a:prstGeom prst="ellipse">
            <a:avLst/>
          </a:prstGeom>
          <a:blipFill dpi="0" rotWithShape="1">
            <a:blip r:embed="rId3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6372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19401D-FE8E-61EA-42D1-DE7990A8D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210" y="2885797"/>
            <a:ext cx="5039601" cy="6438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F540A8-6F55-844D-132B-3D3C32051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5" y="780287"/>
            <a:ext cx="5752385" cy="5066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E5B811-909D-F839-1958-061FBC1C8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202" y="5677827"/>
            <a:ext cx="7067798" cy="567909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24D9FDD-4CAA-ADA5-69FB-1F50B6E4DCA9}"/>
              </a:ext>
            </a:extLst>
          </p:cNvPr>
          <p:cNvCxnSpPr>
            <a:cxnSpLocks/>
          </p:cNvCxnSpPr>
          <p:nvPr/>
        </p:nvCxnSpPr>
        <p:spPr>
          <a:xfrm flipH="1" flipV="1">
            <a:off x="1816925" y="1197715"/>
            <a:ext cx="3093522" cy="18008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110B64D-E1A0-BEBA-8147-19F4A3411454}"/>
              </a:ext>
            </a:extLst>
          </p:cNvPr>
          <p:cNvCxnSpPr>
            <a:cxnSpLocks/>
          </p:cNvCxnSpPr>
          <p:nvPr/>
        </p:nvCxnSpPr>
        <p:spPr>
          <a:xfrm>
            <a:off x="6834250" y="3429000"/>
            <a:ext cx="2666746" cy="17887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1274096-9087-0FCB-6527-B2A187BC10CB}"/>
              </a:ext>
            </a:extLst>
          </p:cNvPr>
          <p:cNvSpPr txBox="1"/>
          <p:nvPr/>
        </p:nvSpPr>
        <p:spPr>
          <a:xfrm>
            <a:off x="74625" y="343287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statistics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preconditions the pixel coordinates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AEB7943-2D0F-4CE4-78D7-FF3011224E24}"/>
              </a:ext>
            </a:extLst>
          </p:cNvPr>
          <p:cNvSpPr txBox="1"/>
          <p:nvPr/>
        </p:nvSpPr>
        <p:spPr>
          <a:xfrm>
            <a:off x="5221304" y="5294387"/>
            <a:ext cx="7249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statistics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preconditions the frequency coordinates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40D08A-B55C-B803-9E23-C40A5ADB0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439" y="244867"/>
            <a:ext cx="2086387" cy="2084119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2D2D2C9-7E00-D00B-ED1F-EA87CD0049A9}"/>
              </a:ext>
            </a:extLst>
          </p:cNvPr>
          <p:cNvCxnSpPr>
            <a:cxnSpLocks/>
          </p:cNvCxnSpPr>
          <p:nvPr/>
        </p:nvCxnSpPr>
        <p:spPr>
          <a:xfrm>
            <a:off x="1448930" y="4390688"/>
            <a:ext cx="198642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F4EAD53-C97D-9F8D-46CC-1BDA981DF2EE}"/>
              </a:ext>
            </a:extLst>
          </p:cNvPr>
          <p:cNvSpPr txBox="1"/>
          <p:nvPr/>
        </p:nvSpPr>
        <p:spPr>
          <a:xfrm>
            <a:off x="1353800" y="3985716"/>
            <a:ext cx="110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frequency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250BC12-3EA9-F306-3512-B5EDB828AE3D}"/>
              </a:ext>
            </a:extLst>
          </p:cNvPr>
          <p:cNvSpPr txBox="1"/>
          <p:nvPr/>
        </p:nvSpPr>
        <p:spPr>
          <a:xfrm>
            <a:off x="2608000" y="3985716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frequency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B2E1DD0-7C11-CA9A-1820-F216350B6C69}"/>
              </a:ext>
            </a:extLst>
          </p:cNvPr>
          <p:cNvCxnSpPr>
            <a:cxnSpLocks/>
          </p:cNvCxnSpPr>
          <p:nvPr/>
        </p:nvCxnSpPr>
        <p:spPr>
          <a:xfrm>
            <a:off x="1087424" y="4681505"/>
            <a:ext cx="0" cy="189254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A3BEC7F-0E38-68A1-9865-374D3AE9FEEE}"/>
              </a:ext>
            </a:extLst>
          </p:cNvPr>
          <p:cNvSpPr txBox="1"/>
          <p:nvPr/>
        </p:nvSpPr>
        <p:spPr>
          <a:xfrm rot="16200000">
            <a:off x="96823" y="4806988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frequency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BF83B00-049A-801C-0943-604C3D2170F8}"/>
              </a:ext>
            </a:extLst>
          </p:cNvPr>
          <p:cNvSpPr txBox="1"/>
          <p:nvPr/>
        </p:nvSpPr>
        <p:spPr>
          <a:xfrm rot="16200000">
            <a:off x="74926" y="595800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frequency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0AC45F58-1875-8F7D-C13A-005DA771AD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4254" y="4607521"/>
            <a:ext cx="2144176" cy="2080171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743D2522-7A31-87D8-9DA0-A83ECFA62277}"/>
              </a:ext>
            </a:extLst>
          </p:cNvPr>
          <p:cNvSpPr txBox="1"/>
          <p:nvPr/>
        </p:nvSpPr>
        <p:spPr>
          <a:xfrm>
            <a:off x="3587523" y="460752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amplitude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77CE32A-7C99-02DA-EE79-939FDB19F5E9}"/>
              </a:ext>
            </a:extLst>
          </p:cNvPr>
          <p:cNvSpPr txBox="1"/>
          <p:nvPr/>
        </p:nvSpPr>
        <p:spPr>
          <a:xfrm>
            <a:off x="3566811" y="624573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amplitude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329060D-C42D-F085-8CE4-9C173F81F5C6}"/>
              </a:ext>
            </a:extLst>
          </p:cNvPr>
          <p:cNvSpPr txBox="1"/>
          <p:nvPr/>
        </p:nvSpPr>
        <p:spPr>
          <a:xfrm>
            <a:off x="6507510" y="2285561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face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2EB5712-104E-57AB-A213-3C74DB0906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89" y="486607"/>
            <a:ext cx="2803744" cy="3032061"/>
          </a:xfrm>
          <a:prstGeom prst="rect">
            <a:avLst/>
          </a:prstGeom>
        </p:spPr>
      </p:pic>
      <p:sp>
        <p:nvSpPr>
          <p:cNvPr id="16" name="箭头: 下 15">
            <a:extLst>
              <a:ext uri="{FF2B5EF4-FFF2-40B4-BE49-F238E27FC236}">
                <a16:creationId xmlns:a16="http://schemas.microsoft.com/office/drawing/2014/main" id="{F2C63BF3-6B30-8251-2B86-5EB36B28A12A}"/>
              </a:ext>
            </a:extLst>
          </p:cNvPr>
          <p:cNvSpPr/>
          <p:nvPr/>
        </p:nvSpPr>
        <p:spPr>
          <a:xfrm>
            <a:off x="10403542" y="1892790"/>
            <a:ext cx="45719" cy="21969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F4A8862-BFC7-9F1D-F323-A51A2A3877A5}"/>
              </a:ext>
            </a:extLst>
          </p:cNvPr>
          <p:cNvSpPr/>
          <p:nvPr/>
        </p:nvSpPr>
        <p:spPr>
          <a:xfrm>
            <a:off x="6329364" y="1793081"/>
            <a:ext cx="8372475" cy="8205661"/>
          </a:xfrm>
          <a:prstGeom prst="ellipse">
            <a:avLst/>
          </a:prstGeom>
          <a:blipFill dpi="0" rotWithShape="1">
            <a:blip r:embed="rId9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0BDFEEF-FFB0-7CC0-3D04-0D0F3C026D37}"/>
              </a:ext>
            </a:extLst>
          </p:cNvPr>
          <p:cNvCxnSpPr/>
          <p:nvPr/>
        </p:nvCxnSpPr>
        <p:spPr>
          <a:xfrm>
            <a:off x="8760758" y="625636"/>
            <a:ext cx="170584" cy="516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12596F0-CB20-20C8-A204-6198391D2995}"/>
              </a:ext>
            </a:extLst>
          </p:cNvPr>
          <p:cNvCxnSpPr>
            <a:cxnSpLocks/>
          </p:cNvCxnSpPr>
          <p:nvPr/>
        </p:nvCxnSpPr>
        <p:spPr>
          <a:xfrm flipH="1">
            <a:off x="11942150" y="625636"/>
            <a:ext cx="175225" cy="516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3D214A2-A4A7-CB69-0CB9-FB87DD6AD8C7}"/>
              </a:ext>
            </a:extLst>
          </p:cNvPr>
          <p:cNvCxnSpPr/>
          <p:nvPr/>
        </p:nvCxnSpPr>
        <p:spPr>
          <a:xfrm>
            <a:off x="8999887" y="1059918"/>
            <a:ext cx="0" cy="2553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2287FA7-15C1-7307-545E-BE9439AF4C38}"/>
              </a:ext>
            </a:extLst>
          </p:cNvPr>
          <p:cNvCxnSpPr/>
          <p:nvPr/>
        </p:nvCxnSpPr>
        <p:spPr>
          <a:xfrm>
            <a:off x="11862567" y="1059918"/>
            <a:ext cx="0" cy="2553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855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7F6A1D8-E740-B7D3-9519-FEED7CE63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41" y="854868"/>
            <a:ext cx="9791392" cy="4946228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D0EC77A2-4435-B38A-0932-901C13F4AD21}"/>
              </a:ext>
            </a:extLst>
          </p:cNvPr>
          <p:cNvSpPr/>
          <p:nvPr/>
        </p:nvSpPr>
        <p:spPr>
          <a:xfrm>
            <a:off x="6329364" y="1793081"/>
            <a:ext cx="8372475" cy="8205661"/>
          </a:xfrm>
          <a:prstGeom prst="ellipse">
            <a:avLst/>
          </a:prstGeom>
          <a:blipFill dpi="0" rotWithShape="1">
            <a:blip r:embed="rId3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26544DDC-3CDA-5BC4-AAE9-0AFF5E89536C}"/>
              </a:ext>
            </a:extLst>
          </p:cNvPr>
          <p:cNvCxnSpPr>
            <a:cxnSpLocks/>
          </p:cNvCxnSpPr>
          <p:nvPr/>
        </p:nvCxnSpPr>
        <p:spPr>
          <a:xfrm>
            <a:off x="5747658" y="4756067"/>
            <a:ext cx="0" cy="14250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8E3B854-B5D7-8F32-1E4D-244FCE72E6D9}"/>
              </a:ext>
            </a:extLst>
          </p:cNvPr>
          <p:cNvSpPr txBox="1"/>
          <p:nvPr/>
        </p:nvSpPr>
        <p:spPr>
          <a:xfrm>
            <a:off x="2759500" y="6097980"/>
            <a:ext cx="5976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coordinates can be positively or negatively correlated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386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2E5AFBA-2073-7096-3838-B6162FF77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21" y="4536117"/>
            <a:ext cx="6567230" cy="12028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7966854-3105-61AC-4D75-461627E1D56B}"/>
              </a:ext>
            </a:extLst>
          </p:cNvPr>
          <p:cNvSpPr txBox="1"/>
          <p:nvPr/>
        </p:nvSpPr>
        <p:spPr>
          <a:xfrm>
            <a:off x="0" y="0"/>
            <a:ext cx="4301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demonstration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26E435-B383-FCEA-F782-B23FF2FFEABE}"/>
              </a:ext>
            </a:extLst>
          </p:cNvPr>
          <p:cNvSpPr txBox="1"/>
          <p:nvPr/>
        </p:nvSpPr>
        <p:spPr>
          <a:xfrm>
            <a:off x="154380" y="724569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MNIST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8963CF6-13B2-D4AF-CB3C-C09F1290CB40}"/>
              </a:ext>
            </a:extLst>
          </p:cNvPr>
          <p:cNvSpPr/>
          <p:nvPr/>
        </p:nvSpPr>
        <p:spPr>
          <a:xfrm>
            <a:off x="6329364" y="1793081"/>
            <a:ext cx="8372475" cy="8205661"/>
          </a:xfrm>
          <a:prstGeom prst="ellipse">
            <a:avLst/>
          </a:prstGeom>
          <a:blipFill dpi="0" rotWithShape="1">
            <a:blip r:embed="rId3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FEA2C8-A385-1421-049D-6F0EF57DE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623" y="1186234"/>
            <a:ext cx="5726027" cy="23573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AA0D793-A7DE-A850-9CA6-080F9997E1F6}"/>
              </a:ext>
            </a:extLst>
          </p:cNvPr>
          <p:cNvSpPr txBox="1"/>
          <p:nvPr/>
        </p:nvSpPr>
        <p:spPr>
          <a:xfrm>
            <a:off x="3157810" y="3653729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NCSN [4] (20 iterations)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B82FC4-A33B-E9A4-C6D7-5BDD9B0FCB35}"/>
              </a:ext>
            </a:extLst>
          </p:cNvPr>
          <p:cNvSpPr txBox="1"/>
          <p:nvPr/>
        </p:nvSpPr>
        <p:spPr>
          <a:xfrm>
            <a:off x="154380" y="4023061"/>
            <a:ext cx="1479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CIFAR-10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D79861B-B95D-301D-1D30-3601448AA2B0}"/>
              </a:ext>
            </a:extLst>
          </p:cNvPr>
          <p:cNvSpPr txBox="1"/>
          <p:nvPr/>
        </p:nvSpPr>
        <p:spPr>
          <a:xfrm>
            <a:off x="6096000" y="3653729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NCSN w/ PDS (20 iterations)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213141-872F-DFD8-06E7-E34D9BB16CCC}"/>
              </a:ext>
            </a:extLst>
          </p:cNvPr>
          <p:cNvSpPr txBox="1"/>
          <p:nvPr/>
        </p:nvSpPr>
        <p:spPr>
          <a:xfrm>
            <a:off x="1816386" y="514769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850BED3-D6BE-4ED1-0AE8-A81E9603866A}"/>
              </a:ext>
            </a:extLst>
          </p:cNvPr>
          <p:cNvCxnSpPr/>
          <p:nvPr/>
        </p:nvCxnSpPr>
        <p:spPr>
          <a:xfrm>
            <a:off x="2372949" y="5202075"/>
            <a:ext cx="0" cy="2609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3F8E218-2BF8-D176-4A51-E64898DE52A6}"/>
              </a:ext>
            </a:extLst>
          </p:cNvPr>
          <p:cNvSpPr txBox="1"/>
          <p:nvPr/>
        </p:nvSpPr>
        <p:spPr>
          <a:xfrm>
            <a:off x="-54767" y="5964900"/>
            <a:ext cx="1244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Song Y,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Ermon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S. Generative modeling by estimating gradients of the data distribution.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2019.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Song J, Meng C,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Ermon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S. Denoising diffusion implicit models. ICLR 2020.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Bao F, Li C, Zhu J, et al. Analytic-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dpm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analytic estimate of the optimal reverse variance in diffusion probabilistic models. ICLR, 2022.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C6904DE-3013-C3DA-902E-C64E8270BF0B}"/>
              </a:ext>
            </a:extLst>
          </p:cNvPr>
          <p:cNvSpPr txBox="1"/>
          <p:nvPr/>
        </p:nvSpPr>
        <p:spPr>
          <a:xfrm>
            <a:off x="5035550" y="4618667"/>
            <a:ext cx="4445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865C0A-84C5-C4DA-19EE-6AEF504356D3}"/>
              </a:ext>
            </a:extLst>
          </p:cNvPr>
          <p:cNvSpPr txBox="1"/>
          <p:nvPr/>
        </p:nvSpPr>
        <p:spPr>
          <a:xfrm>
            <a:off x="6762750" y="4618667"/>
            <a:ext cx="4445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495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5919AB0-8090-8C89-F61B-7EBF74516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203" y="1686296"/>
            <a:ext cx="7540833" cy="3159658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650D34E1-0381-EC78-B950-44AD62087104}"/>
              </a:ext>
            </a:extLst>
          </p:cNvPr>
          <p:cNvSpPr/>
          <p:nvPr/>
        </p:nvSpPr>
        <p:spPr>
          <a:xfrm>
            <a:off x="6329364" y="1793081"/>
            <a:ext cx="8372475" cy="8205661"/>
          </a:xfrm>
          <a:prstGeom prst="ellipse">
            <a:avLst/>
          </a:prstGeom>
          <a:blipFill dpi="0" rotWithShape="1">
            <a:blip r:embed="rId3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9B3529-59C9-882B-360A-00C109CFE72F}"/>
              </a:ext>
            </a:extLst>
          </p:cNvPr>
          <p:cNvSpPr txBox="1"/>
          <p:nvPr/>
        </p:nvSpPr>
        <p:spPr>
          <a:xfrm>
            <a:off x="1175119" y="342900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7CB1BD3-82C9-41D4-25CC-ECF555DAFFF1}"/>
              </a:ext>
            </a:extLst>
          </p:cNvPr>
          <p:cNvCxnSpPr/>
          <p:nvPr/>
        </p:nvCxnSpPr>
        <p:spPr>
          <a:xfrm>
            <a:off x="1731682" y="3483379"/>
            <a:ext cx="0" cy="2609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114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F4EBA7-49CD-8F06-4D04-4876918FD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46" y="0"/>
            <a:ext cx="5293482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429AE8-607C-5EB7-1E4F-5342E605B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570" y="-77190"/>
            <a:ext cx="4883639" cy="685800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6FEA1F66-3029-FD6E-2211-4000C0D873DB}"/>
              </a:ext>
            </a:extLst>
          </p:cNvPr>
          <p:cNvSpPr/>
          <p:nvPr/>
        </p:nvSpPr>
        <p:spPr>
          <a:xfrm>
            <a:off x="6329364" y="1793081"/>
            <a:ext cx="8372475" cy="8205661"/>
          </a:xfrm>
          <a:prstGeom prst="ellipse">
            <a:avLst/>
          </a:prstGeom>
          <a:blipFill dpi="0" rotWithShape="1">
            <a:blip r:embed="rId4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9549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B97817-1138-130B-330B-DF07F0B12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248" y="0"/>
            <a:ext cx="7717504" cy="6858000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BA47B141-9CDA-CCB9-9A4C-A7C165726EBE}"/>
              </a:ext>
            </a:extLst>
          </p:cNvPr>
          <p:cNvSpPr/>
          <p:nvPr/>
        </p:nvSpPr>
        <p:spPr>
          <a:xfrm>
            <a:off x="6329364" y="1793081"/>
            <a:ext cx="8372475" cy="8205661"/>
          </a:xfrm>
          <a:prstGeom prst="ellipse">
            <a:avLst/>
          </a:prstGeom>
          <a:blipFill dpi="0" rotWithShape="1">
            <a:blip r:embed="rId3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8008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49C7C9-4FAA-2AF4-B365-47B98C5C7C17}"/>
              </a:ext>
            </a:extLst>
          </p:cNvPr>
          <p:cNvSpPr txBox="1"/>
          <p:nvPr/>
        </p:nvSpPr>
        <p:spPr>
          <a:xfrm>
            <a:off x="4102925" y="2624446"/>
            <a:ext cx="3496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zh-CN" alt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DE7C64CC-32B8-19AE-AAC1-59F00B1F26DB}"/>
              </a:ext>
            </a:extLst>
          </p:cNvPr>
          <p:cNvSpPr/>
          <p:nvPr/>
        </p:nvSpPr>
        <p:spPr>
          <a:xfrm>
            <a:off x="6329364" y="1793081"/>
            <a:ext cx="8372475" cy="8205661"/>
          </a:xfrm>
          <a:prstGeom prst="ellipse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66AE41-9C13-F970-F2B1-B4A2FE6B01E1}"/>
              </a:ext>
            </a:extLst>
          </p:cNvPr>
          <p:cNvSpPr txBox="1"/>
          <p:nvPr/>
        </p:nvSpPr>
        <p:spPr>
          <a:xfrm>
            <a:off x="2873747" y="4373861"/>
            <a:ext cx="7350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effectLst/>
                <a:latin typeface="Courier New" panose="02070309020205020404" pitchFamily="49" charset="0"/>
              </a:rPr>
              <a:t>Code released </a:t>
            </a:r>
            <a:r>
              <a:rPr lang="en-US" altLang="zh-CN" b="0" i="0" dirty="0">
                <a:effectLst/>
                <a:latin typeface="Courier New" panose="02070309020205020404" pitchFamily="49" charset="0"/>
              </a:rPr>
              <a:t>https://github.com/fudan-zvg/PDS</a:t>
            </a:r>
            <a:endParaRPr lang="zh-CN" alt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936A3FD4-1447-3FEB-E548-A3A8DA2B6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16" y="4199083"/>
            <a:ext cx="2606892" cy="259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78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AE850B-1620-A807-962E-9C2538DF3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346" y="480951"/>
            <a:ext cx="6829654" cy="515730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C35890-A7E3-D6A4-5191-B3E862788100}"/>
              </a:ext>
            </a:extLst>
          </p:cNvPr>
          <p:cNvSpPr/>
          <p:nvPr/>
        </p:nvSpPr>
        <p:spPr>
          <a:xfrm rot="10800000">
            <a:off x="5469225" y="3007873"/>
            <a:ext cx="497559" cy="25179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NCSN++ w/ PDS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D256115-BE9E-5E77-DDC9-2108ED5A7697}"/>
              </a:ext>
            </a:extLst>
          </p:cNvPr>
          <p:cNvSpPr/>
          <p:nvPr/>
        </p:nvSpPr>
        <p:spPr>
          <a:xfrm rot="10800000">
            <a:off x="5653875" y="810975"/>
            <a:ext cx="223260" cy="1603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NCSN++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77E20E-8578-720B-020F-708D0C9881E2}"/>
              </a:ext>
            </a:extLst>
          </p:cNvPr>
          <p:cNvSpPr txBox="1"/>
          <p:nvPr/>
        </p:nvSpPr>
        <p:spPr>
          <a:xfrm>
            <a:off x="430612" y="2090108"/>
            <a:ext cx="48437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Preconditioned Diffusion Sampling (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accelerates the generating process of score-based generative models (SGMs)[1] while preserving the sample quality.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3BB0A7-118F-4EB8-FC2B-8D547349E81D}"/>
              </a:ext>
            </a:extLst>
          </p:cNvPr>
          <p:cNvSpPr txBox="1"/>
          <p:nvPr/>
        </p:nvSpPr>
        <p:spPr>
          <a:xfrm>
            <a:off x="110836" y="6119196"/>
            <a:ext cx="113666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Song Y,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Sohl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-Dickstein J,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Kingma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 P, et al. Score-based generative modeling through stochastic differential equations. ICLR 2021.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36F75A9-E60B-3AF3-C019-BE89B1A2D1E2}"/>
              </a:ext>
            </a:extLst>
          </p:cNvPr>
          <p:cNvSpPr/>
          <p:nvPr/>
        </p:nvSpPr>
        <p:spPr>
          <a:xfrm>
            <a:off x="6329364" y="1793081"/>
            <a:ext cx="8372475" cy="8205661"/>
          </a:xfrm>
          <a:prstGeom prst="ellipse">
            <a:avLst/>
          </a:prstGeom>
          <a:blipFill dpi="0" rotWithShape="1">
            <a:blip r:embed="rId4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217B2E-A0AE-4EDB-BD72-9B798C8CC83C}"/>
              </a:ext>
            </a:extLst>
          </p:cNvPr>
          <p:cNvSpPr txBox="1"/>
          <p:nvPr/>
        </p:nvSpPr>
        <p:spPr>
          <a:xfrm rot="16200000">
            <a:off x="5465654" y="782725"/>
            <a:ext cx="504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BCE739-A3D9-A3C9-12E6-D10FDE51133C}"/>
              </a:ext>
            </a:extLst>
          </p:cNvPr>
          <p:cNvSpPr txBox="1"/>
          <p:nvPr/>
        </p:nvSpPr>
        <p:spPr>
          <a:xfrm>
            <a:off x="6438890" y="40427"/>
            <a:ext cx="7350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PDS accelerates SGMs on FFHQ (1024x1024)</a:t>
            </a:r>
          </a:p>
        </p:txBody>
      </p:sp>
    </p:spTree>
    <p:extLst>
      <p:ext uri="{BB962C8B-B14F-4D97-AF65-F5344CB8AC3E}">
        <p14:creationId xmlns:p14="http://schemas.microsoft.com/office/powerpoint/2010/main" val="149069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25048BB-9D80-79D4-9DFE-19C2E723C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2084" y="1937286"/>
            <a:ext cx="2117956" cy="5644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FFD008-37F3-3AB0-CE58-AFE5F3E97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316" y="1551175"/>
            <a:ext cx="7377926" cy="7722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10ACEAC-D09D-E87E-D118-7515F1C6A194}"/>
              </a:ext>
            </a:extLst>
          </p:cNvPr>
          <p:cNvSpPr txBox="1"/>
          <p:nvPr/>
        </p:nvSpPr>
        <p:spPr>
          <a:xfrm>
            <a:off x="95003" y="53829"/>
            <a:ext cx="7532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Score-based generative models (SGMs)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262F8AE-2B0C-D278-49E6-DE05B55CB88C}"/>
                  </a:ext>
                </a:extLst>
              </p:cNvPr>
              <p:cNvSpPr txBox="1"/>
              <p:nvPr/>
            </p:nvSpPr>
            <p:spPr>
              <a:xfrm>
                <a:off x="150634" y="738045"/>
                <a:ext cx="1102660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Denote the target distribution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model is trained to fit the ‘score function’</a:t>
                </a: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through score matching. During inference, SGM iterates the following diffusion process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262F8AE-2B0C-D278-49E6-DE05B55CB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34" y="738045"/>
                <a:ext cx="11026608" cy="830997"/>
              </a:xfrm>
              <a:prstGeom prst="rect">
                <a:avLst/>
              </a:prstGeom>
              <a:blipFill>
                <a:blip r:embed="rId4"/>
                <a:stretch>
                  <a:fillRect l="-884"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9B9A458B-78F2-5A45-18C9-6F8213F7E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7729" y="738044"/>
            <a:ext cx="1554271" cy="415499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0DDF0AE-344E-42F0-E636-3E5E9E485C87}"/>
              </a:ext>
            </a:extLst>
          </p:cNvPr>
          <p:cNvCxnSpPr/>
          <p:nvPr/>
        </p:nvCxnSpPr>
        <p:spPr>
          <a:xfrm>
            <a:off x="7523018" y="2101932"/>
            <a:ext cx="148442" cy="1662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ABE9CCE-AE5C-6134-BD22-481DF3DF1D8C}"/>
              </a:ext>
            </a:extLst>
          </p:cNvPr>
          <p:cNvCxnSpPr/>
          <p:nvPr/>
        </p:nvCxnSpPr>
        <p:spPr>
          <a:xfrm>
            <a:off x="7671460" y="2268187"/>
            <a:ext cx="224056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F55F54E7-49FF-9897-2089-F799D0AEB450}"/>
              </a:ext>
            </a:extLst>
          </p:cNvPr>
          <p:cNvGrpSpPr/>
          <p:nvPr/>
        </p:nvGrpSpPr>
        <p:grpSpPr>
          <a:xfrm>
            <a:off x="2153763" y="2704026"/>
            <a:ext cx="7191031" cy="4100145"/>
            <a:chOff x="2153763" y="2416030"/>
            <a:chExt cx="7191031" cy="4100145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8F06D06-F67C-7B8A-BA24-401E5AB5A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53763" y="2416030"/>
              <a:ext cx="7191031" cy="363818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EA73C5FB-330B-3129-6EF8-63155BE54D8D}"/>
                    </a:ext>
                  </a:extLst>
                </p:cNvPr>
                <p:cNvSpPr txBox="1"/>
                <p:nvPr/>
              </p:nvSpPr>
              <p:spPr>
                <a:xfrm>
                  <a:off x="8798296" y="6146843"/>
                  <a:ext cx="4168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EA73C5FB-330B-3129-6EF8-63155BE54D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8296" y="6146843"/>
                  <a:ext cx="41684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8696" r="-4348"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A4FA55BA-4460-3B66-5D07-832366BF9FCF}"/>
                    </a:ext>
                  </a:extLst>
                </p:cNvPr>
                <p:cNvSpPr txBox="1"/>
                <p:nvPr/>
              </p:nvSpPr>
              <p:spPr>
                <a:xfrm>
                  <a:off x="2434374" y="6146843"/>
                  <a:ext cx="40402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A4FA55BA-4460-3B66-5D07-832366BF9F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4374" y="6146843"/>
                  <a:ext cx="40402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8955" r="-4478"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5DBE4785-A65D-3703-D7F4-9497AEC6C945}"/>
              </a:ext>
            </a:extLst>
          </p:cNvPr>
          <p:cNvSpPr/>
          <p:nvPr/>
        </p:nvSpPr>
        <p:spPr>
          <a:xfrm>
            <a:off x="6329364" y="1793081"/>
            <a:ext cx="8372475" cy="8205661"/>
          </a:xfrm>
          <a:prstGeom prst="ellipse">
            <a:avLst/>
          </a:prstGeom>
          <a:blipFill dpi="0" rotWithShape="1">
            <a:blip r:embed="rId9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434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227FF3-79AE-6BE1-03FA-2A6D13DDB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622" y="2880653"/>
            <a:ext cx="6774074" cy="29242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D32148F-63D8-D7B8-6BF1-816D2D83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330" y="1053055"/>
            <a:ext cx="6350659" cy="664702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9C0D667-0A96-375B-A66E-92A30097D4B8}"/>
              </a:ext>
            </a:extLst>
          </p:cNvPr>
          <p:cNvCxnSpPr/>
          <p:nvPr/>
        </p:nvCxnSpPr>
        <p:spPr>
          <a:xfrm flipV="1">
            <a:off x="4554187" y="863049"/>
            <a:ext cx="0" cy="2553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F57D1D7-F853-F424-0AF1-B0AED9B98BF1}"/>
              </a:ext>
            </a:extLst>
          </p:cNvPr>
          <p:cNvCxnSpPr/>
          <p:nvPr/>
        </p:nvCxnSpPr>
        <p:spPr>
          <a:xfrm flipV="1">
            <a:off x="7220196" y="1010453"/>
            <a:ext cx="0" cy="2553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D381DC3-6CBD-BA09-4208-12C1E441EE8A}"/>
              </a:ext>
            </a:extLst>
          </p:cNvPr>
          <p:cNvCxnSpPr>
            <a:cxnSpLocks/>
          </p:cNvCxnSpPr>
          <p:nvPr/>
        </p:nvCxnSpPr>
        <p:spPr>
          <a:xfrm>
            <a:off x="9020797" y="1236445"/>
            <a:ext cx="0" cy="2979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77B34722-E221-EA0F-1068-3B1002B1D4C3}"/>
              </a:ext>
            </a:extLst>
          </p:cNvPr>
          <p:cNvSpPr/>
          <p:nvPr/>
        </p:nvSpPr>
        <p:spPr>
          <a:xfrm>
            <a:off x="6329364" y="1793081"/>
            <a:ext cx="8372475" cy="8205661"/>
          </a:xfrm>
          <a:prstGeom prst="ellipse">
            <a:avLst/>
          </a:prstGeom>
          <a:blipFill dpi="0" rotWithShape="1">
            <a:blip r:embed="rId4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767AB2-CD1D-B93B-5137-B573BC6D6E7C}"/>
              </a:ext>
            </a:extLst>
          </p:cNvPr>
          <p:cNvSpPr txBox="1"/>
          <p:nvPr/>
        </p:nvSpPr>
        <p:spPr>
          <a:xfrm>
            <a:off x="65314" y="45897"/>
            <a:ext cx="7096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steps size for higher speed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5BC620-2EAF-0682-2EB9-AA7B30A03D0B}"/>
              </a:ext>
            </a:extLst>
          </p:cNvPr>
          <p:cNvSpPr txBox="1"/>
          <p:nvPr/>
        </p:nvSpPr>
        <p:spPr>
          <a:xfrm>
            <a:off x="243444" y="2558294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 examples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05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5AF5F43-EF0B-3DEB-048E-B7790058B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089" y="3708138"/>
            <a:ext cx="2622431" cy="19433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F91C64-B792-5C50-EEA8-6B4BEDA49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14" y="2604151"/>
            <a:ext cx="3184645" cy="6084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5EED253-58FF-279D-69C6-2EBB6F0F3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707" y="4337050"/>
            <a:ext cx="5348495" cy="9005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924D85B-3C81-FF29-1BB8-01074E33A682}"/>
              </a:ext>
            </a:extLst>
          </p:cNvPr>
          <p:cNvSpPr txBox="1"/>
          <p:nvPr/>
        </p:nvSpPr>
        <p:spPr>
          <a:xfrm>
            <a:off x="143986" y="37869"/>
            <a:ext cx="11778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 process as gradient descent (GD)</a:t>
            </a:r>
            <a:endParaRPr lang="zh-CN" altLang="en-US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24B89C-5BC6-D2A3-D913-707A33F6E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431" y="856368"/>
            <a:ext cx="7559138" cy="7911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86D57A8-D856-E0D5-52DE-63E0910E2CEB}"/>
              </a:ext>
            </a:extLst>
          </p:cNvPr>
          <p:cNvSpPr txBox="1"/>
          <p:nvPr/>
        </p:nvSpPr>
        <p:spPr>
          <a:xfrm>
            <a:off x="262401" y="3379568"/>
            <a:ext cx="9708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diffusion process is reducing the energy using a GD with noise[2]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62F4D97-F0E6-B2FC-E148-140AE49EEA23}"/>
                  </a:ext>
                </a:extLst>
              </p:cNvPr>
              <p:cNvSpPr txBox="1"/>
              <p:nvPr/>
            </p:nvSpPr>
            <p:spPr>
              <a:xfrm>
                <a:off x="262401" y="2024462"/>
                <a:ext cx="62571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 the energy function for every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62F4D97-F0E6-B2FC-E148-140AE49EE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01" y="2024462"/>
                <a:ext cx="6257151" cy="461665"/>
              </a:xfrm>
              <a:prstGeom prst="rect">
                <a:avLst/>
              </a:prstGeom>
              <a:blipFill>
                <a:blip r:embed="rId6"/>
                <a:stretch>
                  <a:fillRect l="-1462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BDF24ACB-1D9F-470A-4EAF-8F9BF5118B4C}"/>
              </a:ext>
            </a:extLst>
          </p:cNvPr>
          <p:cNvSpPr txBox="1"/>
          <p:nvPr/>
        </p:nvSpPr>
        <p:spPr>
          <a:xfrm>
            <a:off x="46631" y="6076201"/>
            <a:ext cx="11983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Welling M,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W. Bayesian learning via stochastic gradient Langevin dynamics. ICML 2011.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1BBA4DD-1500-4722-BB8A-298AE47F6EFE}"/>
              </a:ext>
            </a:extLst>
          </p:cNvPr>
          <p:cNvSpPr/>
          <p:nvPr/>
        </p:nvSpPr>
        <p:spPr>
          <a:xfrm>
            <a:off x="6329364" y="1793081"/>
            <a:ext cx="8372475" cy="8205661"/>
          </a:xfrm>
          <a:prstGeom prst="ellipse">
            <a:avLst/>
          </a:prstGeom>
          <a:blipFill dpi="0" rotWithShape="1">
            <a:blip r:embed="rId7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237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C87D20A-6EA0-FA90-8F1F-2B240C376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738" y="5744734"/>
            <a:ext cx="4705333" cy="7426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9C74C4-4C5E-C874-FBBB-A8B729467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759" y="778694"/>
            <a:ext cx="3983290" cy="58707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F71266E-A3CD-F590-CC05-55934F2D7EC3}"/>
              </a:ext>
            </a:extLst>
          </p:cNvPr>
          <p:cNvSpPr txBox="1"/>
          <p:nvPr/>
        </p:nvSpPr>
        <p:spPr>
          <a:xfrm>
            <a:off x="225631" y="39419"/>
            <a:ext cx="10212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preconditioning GD and diffusion process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08E0BB9-31B6-E16C-816B-E9E664C15A30}"/>
              </a:ext>
            </a:extLst>
          </p:cNvPr>
          <p:cNvSpPr/>
          <p:nvPr/>
        </p:nvSpPr>
        <p:spPr>
          <a:xfrm>
            <a:off x="6329364" y="1793081"/>
            <a:ext cx="8372475" cy="8205661"/>
          </a:xfrm>
          <a:prstGeom prst="ellipse">
            <a:avLst/>
          </a:prstGeom>
          <a:blipFill dpi="0" rotWithShape="1">
            <a:blip r:embed="rId5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F39ECF9-3764-8BAA-88B5-186EFD377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60" y="1386595"/>
            <a:ext cx="8239879" cy="3804473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2A23B23-EA04-3ACE-6919-C087AEA0DEFD}"/>
              </a:ext>
            </a:extLst>
          </p:cNvPr>
          <p:cNvCxnSpPr>
            <a:cxnSpLocks/>
          </p:cNvCxnSpPr>
          <p:nvPr/>
        </p:nvCxnSpPr>
        <p:spPr>
          <a:xfrm>
            <a:off x="5760404" y="4970477"/>
            <a:ext cx="0" cy="762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4B89B83-9D79-F7E8-C229-5A08F2E69B20}"/>
              </a:ext>
            </a:extLst>
          </p:cNvPr>
          <p:cNvSpPr txBox="1"/>
          <p:nvPr/>
        </p:nvSpPr>
        <p:spPr>
          <a:xfrm>
            <a:off x="4942876" y="591655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?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77E39FB-85A7-C92D-4ACF-EAB47809D625}"/>
              </a:ext>
            </a:extLst>
          </p:cNvPr>
          <p:cNvSpPr txBox="1"/>
          <p:nvPr/>
        </p:nvSpPr>
        <p:spPr>
          <a:xfrm>
            <a:off x="7299584" y="5903761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?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10C880A-FE76-6138-FB13-5180D645D880}"/>
              </a:ext>
            </a:extLst>
          </p:cNvPr>
          <p:cNvSpPr/>
          <p:nvPr/>
        </p:nvSpPr>
        <p:spPr>
          <a:xfrm>
            <a:off x="5045108" y="4102925"/>
            <a:ext cx="1284256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788B19-209F-4CC3-0F55-06D6A66D87BC}"/>
              </a:ext>
            </a:extLst>
          </p:cNvPr>
          <p:cNvSpPr/>
          <p:nvPr/>
        </p:nvSpPr>
        <p:spPr>
          <a:xfrm>
            <a:off x="1720888" y="1277409"/>
            <a:ext cx="8593089" cy="4640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928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0B8A8B-E4BB-9C33-297B-BC9813696BEA}"/>
              </a:ext>
            </a:extLst>
          </p:cNvPr>
          <p:cNvSpPr txBox="1"/>
          <p:nvPr/>
        </p:nvSpPr>
        <p:spPr>
          <a:xfrm>
            <a:off x="1638795" y="2666011"/>
            <a:ext cx="9209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apply preconditioning while preserving the distribution of the generation images?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F2DCD39-9F80-4D83-048B-8643ADBE3CAF}"/>
              </a:ext>
            </a:extLst>
          </p:cNvPr>
          <p:cNvSpPr/>
          <p:nvPr/>
        </p:nvSpPr>
        <p:spPr>
          <a:xfrm>
            <a:off x="6329364" y="1793081"/>
            <a:ext cx="8372475" cy="8205661"/>
          </a:xfrm>
          <a:prstGeom prst="ellipse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5767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4E86A70-1281-2841-1F35-B67998E7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658" y="2347243"/>
            <a:ext cx="4506684" cy="72042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C73BE9F-0ABD-B004-0FCB-9D98C613F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848" y="4442128"/>
            <a:ext cx="3605573" cy="4827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D16A3E2-E685-8299-7FA0-756946812F71}"/>
              </a:ext>
            </a:extLst>
          </p:cNvPr>
          <p:cNvSpPr txBox="1"/>
          <p:nvPr/>
        </p:nvSpPr>
        <p:spPr>
          <a:xfrm>
            <a:off x="94095" y="-21178"/>
            <a:ext cx="10733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Fokker-Planck equation of the diffusion process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D784EC-E834-E1B7-6C87-58B3D4A2F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4015" y="3152662"/>
            <a:ext cx="4784425" cy="7535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E355665-3EF9-E8CD-FD0F-4D8139DC8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721" y="1436414"/>
            <a:ext cx="6545967" cy="6499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1C1580-2552-B4F3-351C-5B9025AF33D1}"/>
                  </a:ext>
                </a:extLst>
              </p:cNvPr>
              <p:cNvSpPr txBox="1"/>
              <p:nvPr/>
            </p:nvSpPr>
            <p:spPr>
              <a:xfrm>
                <a:off x="245684" y="551303"/>
                <a:ext cx="112339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Under mild conditions, we can get a partial differential equation about the dynamics of the distribution function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[3].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1C1580-2552-B4F3-351C-5B9025AF3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4" y="551303"/>
                <a:ext cx="11233903" cy="830997"/>
              </a:xfrm>
              <a:prstGeom prst="rect">
                <a:avLst/>
              </a:prstGeom>
              <a:blipFill>
                <a:blip r:embed="rId7"/>
                <a:stretch>
                  <a:fillRect l="-814" t="-5839" r="-1302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>
            <a:extLst>
              <a:ext uri="{FF2B5EF4-FFF2-40B4-BE49-F238E27FC236}">
                <a16:creationId xmlns:a16="http://schemas.microsoft.com/office/drawing/2014/main" id="{AC67C8D1-33DE-0864-82C3-A228B7A2A5D7}"/>
              </a:ext>
            </a:extLst>
          </p:cNvPr>
          <p:cNvSpPr/>
          <p:nvPr/>
        </p:nvSpPr>
        <p:spPr>
          <a:xfrm>
            <a:off x="6329364" y="1793081"/>
            <a:ext cx="8372475" cy="8205661"/>
          </a:xfrm>
          <a:prstGeom prst="ellipse">
            <a:avLst/>
          </a:prstGeom>
          <a:blipFill dpi="0" rotWithShape="1">
            <a:blip r:embed="rId8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73F8D89F-C003-E2CA-2B2D-5D947065ED73}"/>
              </a:ext>
            </a:extLst>
          </p:cNvPr>
          <p:cNvCxnSpPr>
            <a:cxnSpLocks/>
          </p:cNvCxnSpPr>
          <p:nvPr/>
        </p:nvCxnSpPr>
        <p:spPr>
          <a:xfrm>
            <a:off x="5862635" y="2926701"/>
            <a:ext cx="0" cy="451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0DE3AE74-C653-9D09-37CA-45346B2549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504429"/>
              </p:ext>
            </p:extLst>
          </p:nvPr>
        </p:nvGraphicFramePr>
        <p:xfrm>
          <a:off x="5461000" y="3302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14400" imgH="198720" progId="Equation.DSMT4">
                  <p:embed/>
                </p:oleObj>
              </mc:Choice>
              <mc:Fallback>
                <p:oleObj name="Equation" r:id="rId9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61000" y="3302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4C605210-C4B5-2649-EDDE-36A80AF938DB}"/>
              </a:ext>
            </a:extLst>
          </p:cNvPr>
          <p:cNvSpPr txBox="1"/>
          <p:nvPr/>
        </p:nvSpPr>
        <p:spPr>
          <a:xfrm>
            <a:off x="245682" y="4015740"/>
            <a:ext cx="91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the L.H.S to 0, we get the steady state equation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3CF24EB-B3A7-C05B-1033-5D793B2EA672}"/>
              </a:ext>
            </a:extLst>
          </p:cNvPr>
          <p:cNvSpPr txBox="1"/>
          <p:nvPr/>
        </p:nvSpPr>
        <p:spPr>
          <a:xfrm>
            <a:off x="245682" y="4997015"/>
            <a:ext cx="1151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long as our alteration to the diffusion process does not change the steady state equation, the steady state distribution is unchanged.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B5E9EFB-C6AB-2B66-E356-D2318BCC2E16}"/>
              </a:ext>
            </a:extLst>
          </p:cNvPr>
          <p:cNvCxnSpPr>
            <a:cxnSpLocks/>
          </p:cNvCxnSpPr>
          <p:nvPr/>
        </p:nvCxnSpPr>
        <p:spPr>
          <a:xfrm>
            <a:off x="5836425" y="2086396"/>
            <a:ext cx="0" cy="451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6F5B3FC-3A00-34F2-B976-2566A86F6152}"/>
              </a:ext>
            </a:extLst>
          </p:cNvPr>
          <p:cNvSpPr txBox="1"/>
          <p:nvPr/>
        </p:nvSpPr>
        <p:spPr>
          <a:xfrm>
            <a:off x="176643" y="6116632"/>
            <a:ext cx="9080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[3] Gardiner C W. Handbook of stochastic methods[M]. Berlin: springer, 1985.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534AB3-0F5F-F491-5C75-A99CFC13988B}"/>
              </a:ext>
            </a:extLst>
          </p:cNvPr>
          <p:cNvSpPr txBox="1"/>
          <p:nvPr/>
        </p:nvSpPr>
        <p:spPr>
          <a:xfrm>
            <a:off x="323534" y="1640006"/>
            <a:ext cx="2591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diffusion process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C48F172-4D9E-4C12-8CAD-5D9D944413B8}"/>
              </a:ext>
            </a:extLst>
          </p:cNvPr>
          <p:cNvSpPr txBox="1"/>
          <p:nvPr/>
        </p:nvSpPr>
        <p:spPr>
          <a:xfrm>
            <a:off x="323534" y="2509191"/>
            <a:ext cx="288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diffusion process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42855CB-C184-A7DC-3CAD-A4D1D1BC9DE6}"/>
              </a:ext>
            </a:extLst>
          </p:cNvPr>
          <p:cNvSpPr txBox="1"/>
          <p:nvPr/>
        </p:nvSpPr>
        <p:spPr>
          <a:xfrm>
            <a:off x="323534" y="3404646"/>
            <a:ext cx="244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Fokker-Planck equation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15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9578967-9F47-2E16-E5CD-CF7639EA7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870" y="2665666"/>
            <a:ext cx="7406485" cy="97615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0815512-FD3C-1DCB-0C87-9E9D339F18D1}"/>
              </a:ext>
            </a:extLst>
          </p:cNvPr>
          <p:cNvSpPr txBox="1"/>
          <p:nvPr/>
        </p:nvSpPr>
        <p:spPr>
          <a:xfrm>
            <a:off x="217219" y="1012362"/>
            <a:ext cx="114027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verified that the following preconditioning keeps the steady state distribution unchanged.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D4426EC-C17C-4210-6FE0-8E79AE3AD117}"/>
              </a:ext>
            </a:extLst>
          </p:cNvPr>
          <p:cNvSpPr/>
          <p:nvPr/>
        </p:nvSpPr>
        <p:spPr>
          <a:xfrm>
            <a:off x="6329364" y="1793081"/>
            <a:ext cx="8372475" cy="8205661"/>
          </a:xfrm>
          <a:prstGeom prst="ellipse">
            <a:avLst/>
          </a:prstGeom>
          <a:blipFill dpi="0" rotWithShape="1">
            <a:blip r:embed="rId3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7A6577-78C7-D267-66EE-FAD2F7B2F2CA}"/>
              </a:ext>
            </a:extLst>
          </p:cNvPr>
          <p:cNvSpPr txBox="1"/>
          <p:nvPr/>
        </p:nvSpPr>
        <p:spPr>
          <a:xfrm>
            <a:off x="1789085" y="4659799"/>
            <a:ext cx="10757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choose the preconditioning matrix M?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123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1835</TotalTime>
  <Words>513</Words>
  <Application>Microsoft Office PowerPoint</Application>
  <PresentationFormat>Widescreen</PresentationFormat>
  <Paragraphs>66</Paragraphs>
  <Slides>16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等线</vt:lpstr>
      <vt:lpstr>等线 Light</vt:lpstr>
      <vt:lpstr>Arial</vt:lpstr>
      <vt:lpstr>Cambria Math</vt:lpstr>
      <vt:lpstr>Comic Sans MS</vt:lpstr>
      <vt:lpstr>Courier New</vt:lpstr>
      <vt:lpstr>Times New Roman</vt:lpstr>
      <vt:lpstr>Office 主题​​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马 珩元</dc:creator>
  <cp:lastModifiedBy>马 珩元</cp:lastModifiedBy>
  <cp:revision>346</cp:revision>
  <dcterms:created xsi:type="dcterms:W3CDTF">2022-07-08T10:13:00Z</dcterms:created>
  <dcterms:modified xsi:type="dcterms:W3CDTF">2022-09-30T06:40:48Z</dcterms:modified>
</cp:coreProperties>
</file>